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38" r:id="rId2"/>
  </p:sldMasterIdLst>
  <p:notesMasterIdLst>
    <p:notesMasterId r:id="rId32"/>
  </p:notesMasterIdLst>
  <p:handoutMasterIdLst>
    <p:handoutMasterId r:id="rId33"/>
  </p:handoutMasterIdLst>
  <p:sldIdLst>
    <p:sldId id="386" r:id="rId3"/>
    <p:sldId id="384" r:id="rId4"/>
    <p:sldId id="395" r:id="rId5"/>
    <p:sldId id="410" r:id="rId6"/>
    <p:sldId id="412" r:id="rId7"/>
    <p:sldId id="411" r:id="rId8"/>
    <p:sldId id="405" r:id="rId9"/>
    <p:sldId id="402" r:id="rId10"/>
    <p:sldId id="406" r:id="rId11"/>
    <p:sldId id="409" r:id="rId12"/>
    <p:sldId id="403" r:id="rId13"/>
    <p:sldId id="407" r:id="rId14"/>
    <p:sldId id="400" r:id="rId15"/>
    <p:sldId id="414" r:id="rId16"/>
    <p:sldId id="418" r:id="rId17"/>
    <p:sldId id="417" r:id="rId18"/>
    <p:sldId id="419" r:id="rId19"/>
    <p:sldId id="404" r:id="rId20"/>
    <p:sldId id="413" r:id="rId21"/>
    <p:sldId id="415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08" r:id="rId31"/>
  </p:sldIdLst>
  <p:sldSz cx="9144000" cy="6858000" type="screen4x3"/>
  <p:notesSz cx="6381750" cy="8686800"/>
  <p:custDataLst>
    <p:tags r:id="rId34"/>
  </p:custData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B4D"/>
    <a:srgbClr val="404040"/>
    <a:srgbClr val="365254"/>
    <a:srgbClr val="95B8BB"/>
    <a:srgbClr val="5D8D91"/>
    <a:srgbClr val="0D2BAB"/>
    <a:srgbClr val="B4CC54"/>
    <a:srgbClr val="FFD5D5"/>
    <a:srgbClr val="006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1" autoAdjust="0"/>
    <p:restoredTop sz="66966" autoAdjust="0"/>
  </p:normalViewPr>
  <p:slideViewPr>
    <p:cSldViewPr snapToGrid="0">
      <p:cViewPr varScale="1">
        <p:scale>
          <a:sx n="50" d="100"/>
          <a:sy n="50" d="100"/>
        </p:scale>
        <p:origin x="193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717" y="-72"/>
      </p:cViewPr>
      <p:guideLst>
        <p:guide orient="horz" pos="2736"/>
        <p:guide pos="20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76F2438-C599-1042-B22E-4F2C800A97BC}" type="datetimeFigureOut">
              <a:rPr lang="pt-BR"/>
              <a:pPr>
                <a:defRPr/>
              </a:pPr>
              <a:t>17/12/2021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3D0F0B-820C-2149-AF03-56B86B13E12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0059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52E0582-BCD0-FE48-91B7-7A93B227A4F0}" type="datetimeFigureOut">
              <a:rPr lang="pt-BR"/>
              <a:pPr>
                <a:defRPr/>
              </a:pPr>
              <a:t>17/12/2021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19175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38175" y="4125913"/>
            <a:ext cx="5105400" cy="3910012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661ABDA-FE35-9645-8C6E-5084AF5A7E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43957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8167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54248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1:00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43844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</a:t>
            </a:r>
            <a:r>
              <a:rPr lang="pt-BR" baseline="0" dirty="0" smtClean="0"/>
              <a:t> </a:t>
            </a:r>
            <a:r>
              <a:rPr lang="pt-BR" baseline="0" dirty="0" smtClean="0"/>
              <a:t>0:30</a:t>
            </a:r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17817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</a:t>
            </a:r>
            <a:r>
              <a:rPr lang="pt-BR" baseline="0" dirty="0" smtClean="0"/>
              <a:t> 2:30</a:t>
            </a:r>
            <a:br>
              <a:rPr lang="pt-BR" baseline="0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13554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52525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40037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51997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0742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92562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68954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0:30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21303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49400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01245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44709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56957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1116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15274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1:30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38430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38982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1:30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5990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0:30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89844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1:00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2530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1:00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77811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1:00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6957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1:00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18638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1:00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2999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0:30</a:t>
            </a:r>
          </a:p>
          <a:p>
            <a:r>
              <a:rPr lang="pt-BR" dirty="0" smtClean="0"/>
              <a:t>município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9809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</a:t>
            </a:r>
            <a:r>
              <a:rPr lang="pt-BR" dirty="0" smtClean="0"/>
              <a:t>1:00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2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62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1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4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51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9pPr>
    </p:titleStyle>
    <p:bodyStyle>
      <a:lvl1pPr marL="268288" indent="-268288" algn="l" rtl="0" eaLnBrk="0" fontAlgn="base" hangingPunct="0">
        <a:spcBef>
          <a:spcPct val="100000"/>
        </a:spcBef>
        <a:spcAft>
          <a:spcPct val="0"/>
        </a:spcAft>
        <a:buSzPct val="9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265113" algn="l" rtl="0" eaLnBrk="0" fontAlgn="base" hangingPunct="0">
        <a:spcBef>
          <a:spcPct val="50000"/>
        </a:spcBef>
        <a:spcAft>
          <a:spcPct val="20000"/>
        </a:spcAft>
        <a:buSzPct val="70000"/>
        <a:buFont typeface="Wingdings 3" charset="2"/>
        <a:buChar char=""/>
        <a:defRPr sz="2000">
          <a:solidFill>
            <a:schemeClr val="tx1"/>
          </a:solidFill>
          <a:latin typeface="+mn-lt"/>
        </a:defRPr>
      </a:lvl2pPr>
      <a:lvl3pPr marL="1169988" indent="-2778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3pPr>
      <a:lvl4pPr marL="1519238" indent="-169863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aixaDeTexto 1"/>
          <p:cNvSpPr txBox="1">
            <a:spLocks noChangeArrowheads="1"/>
          </p:cNvSpPr>
          <p:nvPr/>
        </p:nvSpPr>
        <p:spPr bwMode="auto">
          <a:xfrm>
            <a:off x="0" y="4598988"/>
            <a:ext cx="91440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2500" b="1" dirty="0" smtClean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Igor Galvão de Oliveira  </a:t>
            </a:r>
            <a: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/ </a:t>
            </a:r>
            <a:r>
              <a:rPr lang="pt-BR" altLang="pt-BR" sz="2500" b="1" dirty="0" smtClean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Orientador</a:t>
            </a:r>
            <a: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: Pedro A. Oliveira | Luiz Alberto Ferreira Gomes 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997528" y="1805049"/>
            <a:ext cx="7065818" cy="25888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9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3400" b="1" dirty="0">
                <a:solidFill>
                  <a:srgbClr val="314B4D"/>
                </a:solidFill>
                <a:latin typeface="Calibri" pitchFamily="34" charset="0"/>
                <a:cs typeface="Calibri" pitchFamily="34" charset="0"/>
              </a:rPr>
              <a:t>SISTEMA DE GESTÃO INTEGRADA </a:t>
            </a:r>
            <a:r>
              <a:rPr lang="pt-BR" sz="3400" b="1" dirty="0" smtClean="0">
                <a:solidFill>
                  <a:srgbClr val="314B4D"/>
                </a:solidFill>
                <a:latin typeface="Calibri" pitchFamily="34" charset="0"/>
                <a:cs typeface="Calibri" pitchFamily="34" charset="0"/>
              </a:rPr>
              <a:t>MUNICIPAL - SGM</a:t>
            </a:r>
            <a:endParaRPr lang="pt-BR" dirty="0">
              <a:solidFill>
                <a:srgbClr val="314B4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91437"/>
              </p:ext>
            </p:extLst>
          </p:nvPr>
        </p:nvGraphicFramePr>
        <p:xfrm>
          <a:off x="206372" y="1899023"/>
          <a:ext cx="8736015" cy="361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9480"/>
                <a:gridCol w="4116535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2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 de Análise</a:t>
                      </a:r>
                      <a:endParaRPr lang="pt-BR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2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 de Implementação</a:t>
                      </a:r>
                      <a:endParaRPr lang="pt-BR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Persistência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JPA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Banco de Dados 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MySql, Postgre 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Log4J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Build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Maven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Deploy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Jenkis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Cache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EhCache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 disponibilidade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NGINX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0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Componentes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099"/>
            <a:ext cx="9144000" cy="47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Implantação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747"/>
            <a:ext cx="9144000" cy="42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Apresentação do Protótipo Arquitetural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7173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2" name="Desktop 2021.12.16 - 15.45.35.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74813"/>
            <a:ext cx="9144000" cy="4319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1: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Atributo de Qualidade: 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Segurança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Preocupação: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Impossibilitar o acesso a página privadas sem autenticação no sistema.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371609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1 : Segurança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5999"/>
            <a:ext cx="9144000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6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1 : Segurança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2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94731"/>
            <a:ext cx="8828087" cy="359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34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1 : Segurança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77269"/>
            <a:ext cx="8763000" cy="348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8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2: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Atributo de Qualidade: 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Acessibilidade 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Preocupação: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Sistema se adaptar a interfaces de diversos tamanhos sem impacto na navegação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176356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2 : Acessibilidade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1026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9" y="2160015"/>
            <a:ext cx="3713738" cy="38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2160015"/>
            <a:ext cx="3837132" cy="38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205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 smtClean="0">
                <a:latin typeface="Calibri" charset="0"/>
                <a:ea typeface="Calibri" charset="0"/>
                <a:cs typeface="Calibri" charset="0"/>
              </a:rPr>
              <a:t>Proposta</a:t>
            </a:r>
            <a:endParaRPr lang="pt-BR" altLang="pt-BR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Objetivo do projeto arquitetural: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Integrar os diversos sistemas existentes na prefeitura 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Desenvolver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um sistema que forneça serviços aos seus cidadãos em diversas áreas como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Saúde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Educação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Segurança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Qualidade de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vida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Tornar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todos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ecossistema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da prefeitura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informatizado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2 : Acessibilidade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" y="2160015"/>
            <a:ext cx="3408939" cy="38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Imagem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06" y="2160015"/>
            <a:ext cx="3593812" cy="38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78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3: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Atributo de Qualidade: 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Usabilidade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Preocupação: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Sistema deve fornecer interfaces simples de navegação tornando a experiência do usuário rápida 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25457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3 : Usabilidade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4419"/>
            <a:ext cx="8875712" cy="365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92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3 : Usabilidade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54262"/>
            <a:ext cx="8828087" cy="363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7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3 : Usabilidade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9218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7459"/>
            <a:ext cx="9055100" cy="379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3 : Usabilidade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10242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14712"/>
            <a:ext cx="8828087" cy="346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0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4: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Atributo de Qualidade: 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Desempenho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Preocupação: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Sistema deve apresentar desempenho satisfatório, </a:t>
            </a:r>
            <a:r>
              <a:rPr lang="pt-BR" sz="23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renderizando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telas em no máximo 10 segundos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23164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4 : Desempenho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11267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89969"/>
            <a:ext cx="8828087" cy="359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11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Limitações: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Componentes complexos do Front-end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Necessário equipe especializa em UX/UI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396765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Conclusões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Este </a:t>
            </a:r>
            <a:r>
              <a:rPr lang="pt-BR" sz="2300" b="1" dirty="0">
                <a:latin typeface="Calibri" panose="020F0502020204030204" pitchFamily="34" charset="0"/>
                <a:cs typeface="Calibri" panose="020F0502020204030204" pitchFamily="34" charset="0"/>
              </a:rPr>
              <a:t>trabalho apresentou um projeto arquitetural para uma plataforma que irá fornecer diversos serviços ao </a:t>
            </a: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município </a:t>
            </a:r>
            <a:r>
              <a:rPr lang="pt-BR" sz="2300" b="1" dirty="0">
                <a:latin typeface="Calibri" panose="020F0502020204030204" pitchFamily="34" charset="0"/>
                <a:cs typeface="Calibri" panose="020F0502020204030204" pitchFamily="34" charset="0"/>
              </a:rPr>
              <a:t>de Bom Destino. </a:t>
            </a:r>
            <a:endParaRPr lang="pt-BR" sz="23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300" b="1" dirty="0">
                <a:latin typeface="Calibri" panose="020F0502020204030204" pitchFamily="34" charset="0"/>
                <a:cs typeface="Calibri" panose="020F0502020204030204" pitchFamily="34" charset="0"/>
              </a:rPr>
              <a:t>projeto arquitetural tinha alguns objetivos a serem alcançados, vale destacar os seguintes objetivos: suportar ambientes web e móveis, se comunicar com sistemas externos via </a:t>
            </a: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REST, </a:t>
            </a:r>
            <a:r>
              <a:rPr lang="pt-BR" sz="2300" b="1" dirty="0">
                <a:latin typeface="Calibri" panose="020F0502020204030204" pitchFamily="34" charset="0"/>
                <a:cs typeface="Calibri" panose="020F0502020204030204" pitchFamily="34" charset="0"/>
              </a:rPr>
              <a:t>ser hospedado em nuvem e ser modular e implantável por módulo. </a:t>
            </a:r>
            <a:endParaRPr lang="pt-BR" sz="23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Entende-se </a:t>
            </a:r>
            <a:r>
              <a:rPr lang="pt-BR" sz="2300" b="1" dirty="0">
                <a:latin typeface="Calibri" panose="020F0502020204030204" pitchFamily="34" charset="0"/>
                <a:cs typeface="Calibri" panose="020F0502020204030204" pitchFamily="34" charset="0"/>
              </a:rPr>
              <a:t>que os objetivos propostos foram alcançados, embora exista alguns pontos de </a:t>
            </a: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melhorias.</a:t>
            </a:r>
            <a:endParaRPr lang="pt-BR" sz="2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372009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</a:t>
            </a:r>
            <a:r>
              <a:rPr lang="pt-BR" altLang="pt-BR" sz="2500" b="1" dirty="0" smtClean="0">
                <a:latin typeface="Calibri" charset="0"/>
                <a:ea typeface="Calibri" charset="0"/>
                <a:cs typeface="Calibri" charset="0"/>
              </a:rPr>
              <a:t>tabela</a:t>
            </a:r>
            <a:endParaRPr lang="pt-BR" altLang="pt-BR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1" y="1749424"/>
            <a:ext cx="8979178" cy="4140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</a:t>
            </a:r>
            <a:r>
              <a:rPr lang="pt-BR" altLang="pt-BR" sz="2500" b="1" dirty="0" smtClean="0">
                <a:latin typeface="Calibri" charset="0"/>
                <a:ea typeface="Calibri" charset="0"/>
                <a:cs typeface="Calibri" charset="0"/>
              </a:rPr>
              <a:t>tabela</a:t>
            </a:r>
            <a:endParaRPr lang="pt-BR" altLang="pt-BR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933781"/>
            <a:ext cx="8761905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9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</a:t>
            </a:r>
            <a:r>
              <a:rPr lang="pt-BR" altLang="pt-BR" sz="2500" b="1" dirty="0" smtClean="0">
                <a:latin typeface="Calibri" charset="0"/>
                <a:ea typeface="Calibri" charset="0"/>
                <a:cs typeface="Calibri" charset="0"/>
              </a:rPr>
              <a:t>tabela</a:t>
            </a:r>
            <a:endParaRPr lang="pt-BR" altLang="pt-BR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97" y="2182225"/>
            <a:ext cx="5561905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</a:t>
            </a:r>
            <a:r>
              <a:rPr lang="pt-BR" altLang="pt-BR" sz="2500" b="1" dirty="0" smtClean="0">
                <a:latin typeface="Calibri" charset="0"/>
                <a:ea typeface="Calibri" charset="0"/>
                <a:cs typeface="Calibri" charset="0"/>
              </a:rPr>
              <a:t>tabela</a:t>
            </a:r>
            <a:endParaRPr lang="pt-BR" altLang="pt-BR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14" y="2182225"/>
            <a:ext cx="5228571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Não Funcionais 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Principais Requisitos Não Funcionais:</a:t>
            </a:r>
          </a:p>
          <a:p>
            <a:pPr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Usabilidade    </a:t>
            </a:r>
          </a:p>
          <a:p>
            <a:pPr marL="342900" indent="-342900"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Acessibilidade </a:t>
            </a:r>
          </a:p>
          <a:p>
            <a:pPr marL="342900" indent="-342900"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Desempenho </a:t>
            </a:r>
          </a:p>
          <a:p>
            <a:pPr marL="342900" indent="-342900"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Segurança </a:t>
            </a:r>
          </a:p>
          <a:p>
            <a:pPr marL="342900" indent="-342900"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Interoperabilidade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6029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Restrições de projeto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ser desenvolvido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em Java e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Angular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ter comportamento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responsivo em aparelhos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menores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ser modular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 de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fácil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implantação </a:t>
            </a: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utilizar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Plataforma de autenticação e autorização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única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utilizar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serviços dos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correios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utilizar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serviços do IBGE 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16931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61879"/>
              </p:ext>
            </p:extLst>
          </p:nvPr>
        </p:nvGraphicFramePr>
        <p:xfrm>
          <a:off x="206372" y="1899023"/>
          <a:ext cx="8736015" cy="361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9480"/>
                <a:gridCol w="4116535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2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 de Análise</a:t>
                      </a:r>
                      <a:endParaRPr lang="pt-BR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2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 de Implementação</a:t>
                      </a:r>
                      <a:endParaRPr lang="pt-BR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Front-end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Angular , PrimeNG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Back-end 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Java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Autenticação e Autorização 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Keycloak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Relatórios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Jasper Reports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ESB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Mule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Versionamento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Git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Integração com outras</a:t>
                      </a:r>
                      <a:r>
                        <a:rPr lang="pt-BR" sz="23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API’s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Webservices e REST API's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47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Futura Hv BT"/>
        <a:ea typeface=""/>
        <a:cs typeface=""/>
      </a:majorFont>
      <a:minorFont>
        <a:latin typeface="Trebuchet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763</Words>
  <Application>Microsoft Office PowerPoint</Application>
  <PresentationFormat>Apresentação na tela (4:3)</PresentationFormat>
  <Paragraphs>245</Paragraphs>
  <Slides>29</Slides>
  <Notes>29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8" baseType="lpstr">
      <vt:lpstr>Arial</vt:lpstr>
      <vt:lpstr>Calibri</vt:lpstr>
      <vt:lpstr>EurostileT</vt:lpstr>
      <vt:lpstr>Futura Hv BT</vt:lpstr>
      <vt:lpstr>Trebuchet MS</vt:lpstr>
      <vt:lpstr>Wingdings</vt:lpstr>
      <vt:lpstr>Wingdings 3</vt:lpstr>
      <vt:lpstr>Design padrão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PUC Minas Virtual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apresentação de TCC</dc:title>
  <dc:subject>Apresentação de TCC</dc:subject>
  <dc:creator>Marcos Kutova</dc:creator>
  <cp:keywords>TCC, projeto aplicativo, desenvolvimento web</cp:keywords>
  <dc:description/>
  <cp:lastModifiedBy>Conta da Microsoft</cp:lastModifiedBy>
  <cp:revision>93</cp:revision>
  <cp:lastPrinted>2012-09-25T11:26:21Z</cp:lastPrinted>
  <dcterms:created xsi:type="dcterms:W3CDTF">2015-09-11T18:04:53Z</dcterms:created>
  <dcterms:modified xsi:type="dcterms:W3CDTF">2021-12-17T17:41:54Z</dcterms:modified>
  <cp:category>Educação</cp:category>
</cp:coreProperties>
</file>